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60" r:id="rId4"/>
    <p:sldId id="261" r:id="rId5"/>
    <p:sldId id="263" r:id="rId6"/>
    <p:sldId id="265" r:id="rId7"/>
    <p:sldId id="266" r:id="rId8"/>
    <p:sldId id="268" r:id="rId9"/>
    <p:sldId id="271" r:id="rId10"/>
    <p:sldId id="277" r:id="rId11"/>
    <p:sldId id="272" r:id="rId12"/>
    <p:sldId id="278" r:id="rId13"/>
    <p:sldId id="280" r:id="rId14"/>
    <p:sldId id="273" r:id="rId15"/>
    <p:sldId id="279" r:id="rId16"/>
    <p:sldId id="274" r:id="rId17"/>
    <p:sldId id="275" r:id="rId18"/>
    <p:sldId id="276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2F0E2-14F1-403E-A546-B73C9DE8AA6B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C0EF-B316-4C82-B81B-01576DE34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82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797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777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755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97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222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6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8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41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84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76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0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86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4180-99E7-4012-BD66-147724BEF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1B64C-9E52-4E09-B192-1FA7E339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70ACC-AA3E-4E52-BEAD-3447BA43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F9B9-BD3A-4276-BFED-35A15D5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8183-9492-4DAD-B060-29909DE6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AA81-A5B5-4BE9-AC2D-95CBD3C8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BAAD3-5ED0-4717-A765-63520FB04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271E-676C-4B50-9A79-8575DFE7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711AA-20E7-44B0-8E43-8DA01224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96401-4808-4A8D-9B61-9CFE37CC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75041-9EFF-4D6D-9428-0CB9DC3D3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C4A2A-ECDA-40C6-A258-E81266519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E00C4-9B5F-487C-AB47-9A95043E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7AAE-6FDD-4449-B689-84EB3785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E065-E5F5-493D-BD6A-19570D68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21AC-8BEF-4197-A17C-23B99904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73C4-54AC-4E21-B509-F2CE1E9A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3FC87-0003-40B3-9A0B-665F62C7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8D75F-0CDA-4F6C-8794-2535C1F1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9FFDC-0C2A-4D64-8112-06C0936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E508-6FB4-42CD-95D6-7E79F5AD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186A-5CCE-4B95-ABDE-417964E3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40CA-1D8E-4A64-8368-61E04A24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7DEA-197D-4BBD-A9DD-A0FD9362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E49D0-0996-4200-B41A-779A6BC4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EED0-7438-4111-B8CC-39C45778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46C1-1107-4D2F-A0AE-9BFCF404C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E6828-310F-41AC-B7FC-863825B8E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41776-F0B1-4EA5-A459-E32E48C2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F25D7-B885-4521-B80C-47ECC060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8A20-7DBB-4CBB-A6C7-AD9F7178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EFB5-283E-4430-B45D-B9F4E0FF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71D18-6D1D-474E-A62A-BC9768398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ED84F-8B88-417D-9254-8FF5512C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2710-0BBA-46E0-9A56-5CD9FE9A5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5DADD-3F6B-4AB2-A76F-9CA283A76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B0363-4982-4478-8FCD-A6E5CC3F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A1C00-DFB1-48D6-9E19-D9749D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744C1-6D6D-4AB4-8C3B-479258BD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3F87-56C1-431F-882D-C0BC8264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137B4-ABC3-4091-8F32-FC81D3A6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2E94F-578D-43B2-82C1-C35EE967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ED844-BF6C-49FE-9FFD-D30B5D85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2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A54A-5B76-4F43-ADDB-9D93C82D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5EB9B-333C-49B0-BC01-FEBB3F67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0BDB5-40B0-43C4-805E-ADFF56C8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62B1-4068-4852-AAF3-BF71F61F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A2C9-5D40-41E2-9C58-2D161E773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83940-8A8D-4F40-A685-0AE35D11A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D4CE6-2A8F-4E90-AEE0-E2ADE1F4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E674-FB25-4A79-9ED4-A653E62A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18E72-7D60-4676-AFC2-712AF26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EC80-2D19-4BC6-BBCE-BDC950B8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8EDB6-9578-424F-93D9-CF4942AFB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F59F0-C1D9-4271-98D7-20B64EBFE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6B991-F035-4751-A188-2F6A4A5F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5EEE-F655-4538-95E7-8FEFCDFE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5285D-29C9-49D3-BED1-DA99B1E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2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CFF8D-3AA4-4C66-A11F-20CEA534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C4FC3-2B99-4921-AA9E-48636E3C5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DC00-4C16-45F6-83AE-34AB0A6BF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515A-6C27-4083-AF7D-1D56836F9DC3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EE98F-B241-42C0-BFC4-78971E633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B873-3663-46AA-92EA-7619DAE9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ADB4-E176-4913-9447-9ED4DB064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543" y="2143723"/>
            <a:ext cx="10138914" cy="1285277"/>
          </a:xfrm>
        </p:spPr>
        <p:txBody>
          <a:bodyPr>
            <a:normAutofit/>
          </a:bodyPr>
          <a:lstStyle/>
          <a:p>
            <a:r>
              <a:rPr lang="en-US" sz="7200" b="1" dirty="0"/>
              <a:t>RAS 102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C306C-4F07-4D13-BF2A-297714669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1502" y="4177829"/>
            <a:ext cx="4548996" cy="972598"/>
          </a:xfrm>
        </p:spPr>
        <p:txBody>
          <a:bodyPr>
            <a:normAutofit/>
          </a:bodyPr>
          <a:lstStyle/>
          <a:p>
            <a:r>
              <a:rPr lang="en-US" sz="3600" dirty="0"/>
              <a:t>Sensörler </a:t>
            </a:r>
            <a:r>
              <a:rPr lang="en-US" sz="3600" dirty="0" err="1"/>
              <a:t>ve</a:t>
            </a:r>
            <a:r>
              <a:rPr lang="en-US" sz="3600" dirty="0"/>
              <a:t> </a:t>
            </a:r>
            <a:r>
              <a:rPr lang="en-US" sz="3600" dirty="0" err="1"/>
              <a:t>Motorlar</a:t>
            </a:r>
            <a:endParaRPr lang="en-US" sz="3600" dirty="0"/>
          </a:p>
        </p:txBody>
      </p:sp>
      <p:pic>
        <p:nvPicPr>
          <p:cNvPr id="4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5E93A82-B17B-42FC-B938-C1E0A92956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8413050F-79DC-496F-8158-58219859A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74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DC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5032EF-12FA-45BB-9B7C-DF021AA51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7" y="1308950"/>
            <a:ext cx="9033164" cy="5094704"/>
          </a:xfrm>
        </p:spPr>
      </p:pic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78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Servo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https://a.pololu-files.com/picture/0J2319.1200.jpg?dec5179c967964c1e1b2f033c50b2035">
            <a:extLst>
              <a:ext uri="{FF2B5EF4-FFF2-40B4-BE49-F238E27FC236}">
                <a16:creationId xmlns:a16="http://schemas.microsoft.com/office/drawing/2014/main" id="{188D982F-BED1-4542-8100-DF3AB958C0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46" y="2292982"/>
            <a:ext cx="2881666" cy="23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41B06E-CC33-4C05-8E09-966FDDC2D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011" y="4474105"/>
            <a:ext cx="5157340" cy="1924922"/>
          </a:xfrm>
          <a:prstGeom prst="rect">
            <a:avLst/>
          </a:prstGeom>
        </p:spPr>
      </p:pic>
      <p:pic>
        <p:nvPicPr>
          <p:cNvPr id="7170" name="Picture 2" descr="http://www.electrobizz.com/wp-content/uploads/2019/02/IMG_0521.jpg">
            <a:extLst>
              <a:ext uri="{FF2B5EF4-FFF2-40B4-BE49-F238E27FC236}">
                <a16:creationId xmlns:a16="http://schemas.microsoft.com/office/drawing/2014/main" id="{5C2C7F2E-0CB6-4AAF-AB0D-06440987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21" y="2061193"/>
            <a:ext cx="2947132" cy="24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7EE248-D9D4-485B-8C6C-9D56596B6F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55" t="84518" b="-213"/>
          <a:stretch/>
        </p:blipFill>
        <p:spPr>
          <a:xfrm>
            <a:off x="6872432" y="4498331"/>
            <a:ext cx="738044" cy="257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46AD1C-2DE4-48E9-9EC6-5383435BF976}"/>
              </a:ext>
            </a:extLst>
          </p:cNvPr>
          <p:cNvSpPr txBox="1"/>
          <p:nvPr/>
        </p:nvSpPr>
        <p:spPr>
          <a:xfrm>
            <a:off x="7610476" y="5028937"/>
            <a:ext cx="184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PWM</a:t>
            </a:r>
          </a:p>
          <a:p>
            <a:r>
              <a:rPr lang="en-US" dirty="0"/>
              <a:t>VIN</a:t>
            </a:r>
          </a:p>
          <a:p>
            <a:r>
              <a:rPr lang="en-US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10079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Servo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4579145C-2872-401E-AC85-9F1086AFA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"/>
          <a:stretch/>
        </p:blipFill>
        <p:spPr>
          <a:xfrm>
            <a:off x="1754909" y="1905849"/>
            <a:ext cx="8682182" cy="4517338"/>
          </a:xfrm>
        </p:spPr>
      </p:pic>
    </p:spTree>
    <p:extLst>
      <p:ext uri="{BB962C8B-B14F-4D97-AF65-F5344CB8AC3E}">
        <p14:creationId xmlns:p14="http://schemas.microsoft.com/office/powerpoint/2010/main" val="141059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Servo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1;p22">
            <a:extLst>
              <a:ext uri="{FF2B5EF4-FFF2-40B4-BE49-F238E27FC236}">
                <a16:creationId xmlns:a16="http://schemas.microsoft.com/office/drawing/2014/main" id="{7A18609D-08A6-4DB1-AF6D-6166E1FAF5B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1771650"/>
            <a:ext cx="68580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51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Step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ttps://kalaakaar.in/wp-content/uploads/2018/11/Nema-17.jpg">
            <a:extLst>
              <a:ext uri="{FF2B5EF4-FFF2-40B4-BE49-F238E27FC236}">
                <a16:creationId xmlns:a16="http://schemas.microsoft.com/office/drawing/2014/main" id="{80EEDCF4-6CF1-4B35-AAA2-AFD376293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28" y="2149816"/>
            <a:ext cx="4392948" cy="32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pollo.open-resource.org/_media/mission:resources:felix_3d_printer_12_z_drive_shaft.jpg?tok=3e12e0">
            <a:extLst>
              <a:ext uri="{FF2B5EF4-FFF2-40B4-BE49-F238E27FC236}">
                <a16:creationId xmlns:a16="http://schemas.microsoft.com/office/drawing/2014/main" id="{262575D7-AFAA-4F4F-A63F-3F322FE4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6" y="2149816"/>
            <a:ext cx="3656013" cy="342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8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Step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https://thumbs.gfycat.com/WindingThunderousHound-size_restricted.gif">
            <a:extLst>
              <a:ext uri="{FF2B5EF4-FFF2-40B4-BE49-F238E27FC236}">
                <a16:creationId xmlns:a16="http://schemas.microsoft.com/office/drawing/2014/main" id="{5F5146BC-BE86-4A6A-817A-16A7483E86F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8531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15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Motor </a:t>
            </a: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Sürücü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294FD-FDD9-4935-BD38-0D335A1A8A6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535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457200">
              <a:spcBef>
                <a:spcPts val="600"/>
              </a:spcBef>
              <a:buClr>
                <a:srgbClr val="505670"/>
              </a:buClr>
              <a:buSzPts val="2400"/>
            </a:pPr>
            <a:r>
              <a:rPr lang="tr-TR" sz="3200" dirty="0">
                <a:cs typeface="Varela Round"/>
                <a:sym typeface="Varela Round"/>
              </a:rPr>
              <a:t>Neden motor sürücüye ihtiyacımız var?</a:t>
            </a:r>
          </a:p>
          <a:p>
            <a:pPr marL="533400" indent="-457200">
              <a:buClr>
                <a:srgbClr val="505670"/>
              </a:buClr>
              <a:buSzPts val="2400"/>
            </a:pPr>
            <a:endParaRPr lang="en-US" sz="3200" dirty="0">
              <a:cs typeface="Varela Round"/>
              <a:sym typeface="Varela Round"/>
            </a:endParaRPr>
          </a:p>
          <a:p>
            <a:pPr marL="533400" indent="-457200">
              <a:buClr>
                <a:srgbClr val="505670"/>
              </a:buClr>
              <a:buSzPts val="2400"/>
            </a:pPr>
            <a:r>
              <a:rPr lang="tr-TR" sz="3200" dirty="0">
                <a:cs typeface="Varela Round"/>
                <a:sym typeface="Varela Round"/>
              </a:rPr>
              <a:t>L293D (600mA)</a:t>
            </a:r>
          </a:p>
          <a:p>
            <a:pPr marL="533400" indent="-457200">
              <a:buClr>
                <a:srgbClr val="505670"/>
              </a:buClr>
              <a:buSzPts val="2400"/>
            </a:pPr>
            <a:endParaRPr lang="en-US" sz="3200" dirty="0">
              <a:cs typeface="Varela Round"/>
              <a:sym typeface="Varela Round"/>
            </a:endParaRPr>
          </a:p>
          <a:p>
            <a:pPr marL="533400" indent="-457200">
              <a:buClr>
                <a:srgbClr val="505670"/>
              </a:buClr>
              <a:buSzPts val="2400"/>
            </a:pPr>
            <a:r>
              <a:rPr lang="tr-TR" sz="3200" dirty="0">
                <a:cs typeface="Varela Round"/>
                <a:sym typeface="Varela Round"/>
              </a:rPr>
              <a:t>L298N (2A)</a:t>
            </a:r>
          </a:p>
          <a:p>
            <a:pPr>
              <a:buClr>
                <a:srgbClr val="505670"/>
              </a:buClr>
              <a:buSzPts val="2400"/>
            </a:pPr>
            <a:endParaRPr lang="tr-TR" sz="3200" dirty="0">
              <a:cs typeface="Varela Round"/>
              <a:sym typeface="Varela Round"/>
            </a:endParaRPr>
          </a:p>
          <a:p>
            <a:pPr marL="533400" indent="-457200">
              <a:buClr>
                <a:srgbClr val="505670"/>
              </a:buClr>
              <a:buSzPts val="2400"/>
            </a:pPr>
            <a:r>
              <a:rPr lang="tr-TR" sz="3200" dirty="0">
                <a:cs typeface="Varela Round"/>
                <a:sym typeface="Varela Round"/>
              </a:rPr>
              <a:t>TB6612FNG (1A)</a:t>
            </a:r>
          </a:p>
          <a:p>
            <a:endParaRPr lang="en-US" sz="3200" dirty="0"/>
          </a:p>
        </p:txBody>
      </p:sp>
      <p:pic>
        <p:nvPicPr>
          <p:cNvPr id="7" name="Google Shape;226;p28" descr="L293D_Motor_Driver.jpg (1765×1177)">
            <a:extLst>
              <a:ext uri="{FF2B5EF4-FFF2-40B4-BE49-F238E27FC236}">
                <a16:creationId xmlns:a16="http://schemas.microsoft.com/office/drawing/2014/main" id="{38B5D249-A87B-4FB9-98EB-08AC5A9653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7440" y="2276825"/>
            <a:ext cx="2614740" cy="1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27;p28">
            <a:extLst>
              <a:ext uri="{FF2B5EF4-FFF2-40B4-BE49-F238E27FC236}">
                <a16:creationId xmlns:a16="http://schemas.microsoft.com/office/drawing/2014/main" id="{27B50A92-E9AB-4682-B458-93374E374EB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5200" y="3323185"/>
            <a:ext cx="1320801" cy="15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8;p28" descr="http://www.skpang.co.uk/catalog/images/robotics/motor_drive/0J903.600.jpg">
            <a:extLst>
              <a:ext uri="{FF2B5EF4-FFF2-40B4-BE49-F238E27FC236}">
                <a16:creationId xmlns:a16="http://schemas.microsoft.com/office/drawing/2014/main" id="{E4F171F8-9D98-4CD7-A6BF-B7AB7505FEF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81092" y="4367663"/>
            <a:ext cx="1887436" cy="156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18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Motor </a:t>
            </a: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Sürücü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://2.bp.blogspot.com/-WgyPN3fwzyU/U71SyMW0M1I/AAAAAAAAAFU/n9Ke1ue2KOk/s1600/l293d-bacak-baglantilari.png">
            <a:extLst>
              <a:ext uri="{FF2B5EF4-FFF2-40B4-BE49-F238E27FC236}">
                <a16:creationId xmlns:a16="http://schemas.microsoft.com/office/drawing/2014/main" id="{123AEF75-40AC-48D0-9ACE-F01323E8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21" y="2113747"/>
            <a:ext cx="6346158" cy="43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5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285750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Teşekkürler</a:t>
            </a:r>
            <a:endParaRPr lang="tr-TR" sz="48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40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004291" y="2184400"/>
            <a:ext cx="8183418" cy="248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dar.vin</a:t>
            </a:r>
            <a:r>
              <a:rPr lang="en-US" sz="4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/rasders2</a:t>
            </a:r>
            <a:endParaRPr lang="tr-TR" sz="48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15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5E93A82-B17B-42FC-B938-C1E0A92956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8413050F-79DC-496F-8158-58219859A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6">
            <a:extLst>
              <a:ext uri="{FF2B5EF4-FFF2-40B4-BE49-F238E27FC236}">
                <a16:creationId xmlns:a16="http://schemas.microsoft.com/office/drawing/2014/main" id="{76A8B87E-6349-4258-9016-7FE39D3FE6F6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PWM</a:t>
            </a:r>
            <a:endParaRPr lang="tr-TR" sz="44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" name="Google Shape;291;p35" descr="atmega168a_pwm_02_lrg.jpg (1024×508)">
            <a:extLst>
              <a:ext uri="{FF2B5EF4-FFF2-40B4-BE49-F238E27FC236}">
                <a16:creationId xmlns:a16="http://schemas.microsoft.com/office/drawing/2014/main" id="{83F037D2-145C-4314-AE7D-B7A0782EE4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1996257"/>
            <a:ext cx="8572500" cy="4113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36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5E93A82-B17B-42FC-B938-C1E0A92956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8413050F-79DC-496F-8158-58219859A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6">
            <a:extLst>
              <a:ext uri="{FF2B5EF4-FFF2-40B4-BE49-F238E27FC236}">
                <a16:creationId xmlns:a16="http://schemas.microsoft.com/office/drawing/2014/main" id="{76A8B87E-6349-4258-9016-7FE39D3FE6F6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tr-TR" sz="44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Sensör (Algılayıcı)</a:t>
            </a:r>
          </a:p>
        </p:txBody>
      </p:sp>
      <p:pic>
        <p:nvPicPr>
          <p:cNvPr id="11" name="Shape 109">
            <a:extLst>
              <a:ext uri="{FF2B5EF4-FFF2-40B4-BE49-F238E27FC236}">
                <a16:creationId xmlns:a16="http://schemas.microsoft.com/office/drawing/2014/main" id="{9580264D-CDF2-4273-A2D7-EE8358B5CE3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881686" y="2571745"/>
            <a:ext cx="1857388" cy="158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10">
            <a:extLst>
              <a:ext uri="{FF2B5EF4-FFF2-40B4-BE49-F238E27FC236}">
                <a16:creationId xmlns:a16="http://schemas.microsoft.com/office/drawing/2014/main" id="{0B4054B8-D490-4E3C-8559-9C8AD07C3ECD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4826" y="2500306"/>
            <a:ext cx="2214578" cy="166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11">
            <a:extLst>
              <a:ext uri="{FF2B5EF4-FFF2-40B4-BE49-F238E27FC236}">
                <a16:creationId xmlns:a16="http://schemas.microsoft.com/office/drawing/2014/main" id="{10C8226E-1585-4262-BC5B-785DE596AB0A}"/>
              </a:ext>
            </a:extLst>
          </p:cNvPr>
          <p:cNvPicPr preferRelativeResize="0"/>
          <p:nvPr/>
        </p:nvPicPr>
        <p:blipFill rotWithShape="1"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95671" y="4286257"/>
            <a:ext cx="2378635" cy="144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12">
            <a:extLst>
              <a:ext uri="{FF2B5EF4-FFF2-40B4-BE49-F238E27FC236}">
                <a16:creationId xmlns:a16="http://schemas.microsoft.com/office/drawing/2014/main" id="{CDAD52F9-F429-45D4-9DA6-DFBBB20ECDB4}"/>
              </a:ext>
            </a:extLst>
          </p:cNvPr>
          <p:cNvPicPr preferRelativeResize="0"/>
          <p:nvPr/>
        </p:nvPicPr>
        <p:blipFill rotWithShape="1"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09786" y="5357826"/>
            <a:ext cx="1214446" cy="100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13">
            <a:extLst>
              <a:ext uri="{FF2B5EF4-FFF2-40B4-BE49-F238E27FC236}">
                <a16:creationId xmlns:a16="http://schemas.microsoft.com/office/drawing/2014/main" id="{EBAD792B-F073-4E83-9803-F673EFE93BD8}"/>
              </a:ext>
            </a:extLst>
          </p:cNvPr>
          <p:cNvPicPr preferRelativeResize="0"/>
          <p:nvPr/>
        </p:nvPicPr>
        <p:blipFill rotWithShape="1"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81224" y="3429000"/>
            <a:ext cx="1214446" cy="121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14">
            <a:extLst>
              <a:ext uri="{FF2B5EF4-FFF2-40B4-BE49-F238E27FC236}">
                <a16:creationId xmlns:a16="http://schemas.microsoft.com/office/drawing/2014/main" id="{1CC595D0-07F1-4F45-AEDE-BC1DEA0915D7}"/>
              </a:ext>
            </a:extLst>
          </p:cNvPr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882082" y="4929198"/>
            <a:ext cx="1368344" cy="171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15">
            <a:extLst>
              <a:ext uri="{FF2B5EF4-FFF2-40B4-BE49-F238E27FC236}">
                <a16:creationId xmlns:a16="http://schemas.microsoft.com/office/drawing/2014/main" id="{8A94109C-CC31-4059-878F-897D71A930C2}"/>
              </a:ext>
            </a:extLst>
          </p:cNvPr>
          <p:cNvSpPr txBox="1"/>
          <p:nvPr/>
        </p:nvSpPr>
        <p:spPr>
          <a:xfrm>
            <a:off x="1981200" y="1600201"/>
            <a:ext cx="8229600" cy="11858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tr-TR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Fiziksel ya da kimyasal değişkenler</a:t>
            </a:r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tr-TR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Elektriksel sinyal</a:t>
            </a:r>
          </a:p>
          <a:p>
            <a:pPr marL="342900" indent="-342900">
              <a:spcBef>
                <a:spcPts val="640"/>
              </a:spcBef>
              <a:buClr>
                <a:schemeClr val="dk1"/>
              </a:buClr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" name="Shape 116">
            <a:extLst>
              <a:ext uri="{FF2B5EF4-FFF2-40B4-BE49-F238E27FC236}">
                <a16:creationId xmlns:a16="http://schemas.microsoft.com/office/drawing/2014/main" id="{C9EC7D2F-8FAA-4F68-AF38-03D0FA4CD81C}"/>
              </a:ext>
            </a:extLst>
          </p:cNvPr>
          <p:cNvPicPr preferRelativeResize="0"/>
          <p:nvPr/>
        </p:nvPicPr>
        <p:blipFill rotWithShape="1"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238876" y="4786322"/>
            <a:ext cx="2070078" cy="1214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04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78808" y="1754909"/>
            <a:ext cx="8498493" cy="4517852"/>
            <a:chOff x="2546" y="2030"/>
            <a:chExt cx="9196" cy="8582"/>
          </a:xfrm>
        </p:grpSpPr>
        <p:grpSp>
          <p:nvGrpSpPr>
            <p:cNvPr id="124" name="Shape 124"/>
            <p:cNvGrpSpPr/>
            <p:nvPr/>
          </p:nvGrpSpPr>
          <p:grpSpPr>
            <a:xfrm>
              <a:off x="2546" y="2030"/>
              <a:ext cx="9196" cy="8582"/>
              <a:chOff x="1293551" y="2833"/>
              <a:chExt cx="5839831" cy="5449579"/>
            </a:xfrm>
          </p:grpSpPr>
          <p:sp>
            <p:nvSpPr>
              <p:cNvPr id="125" name="Shape 125"/>
              <p:cNvSpPr/>
              <p:nvPr/>
            </p:nvSpPr>
            <p:spPr>
              <a:xfrm>
                <a:off x="5382399" y="5184261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Shape 126"/>
              <p:cNvSpPr txBox="1"/>
              <p:nvPr/>
            </p:nvSpPr>
            <p:spPr>
              <a:xfrm>
                <a:off x="5521019" y="5222685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3631416" y="3839782"/>
                <a:ext cx="291830" cy="13901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Shape 128"/>
              <p:cNvSpPr txBox="1"/>
              <p:nvPr/>
            </p:nvSpPr>
            <p:spPr>
              <a:xfrm>
                <a:off x="3741818" y="4499369"/>
                <a:ext cx="71024" cy="71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5382399" y="4628182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Shape 130"/>
              <p:cNvSpPr txBox="1"/>
              <p:nvPr/>
            </p:nvSpPr>
            <p:spPr>
              <a:xfrm>
                <a:off x="5521019" y="4666606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3631416" y="3839782"/>
                <a:ext cx="291830" cy="83411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Shape 132"/>
              <p:cNvSpPr txBox="1"/>
              <p:nvPr/>
            </p:nvSpPr>
            <p:spPr>
              <a:xfrm>
                <a:off x="3755238" y="4234749"/>
                <a:ext cx="44184" cy="44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5382399" y="4072102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Shape 134"/>
              <p:cNvSpPr txBox="1"/>
              <p:nvPr/>
            </p:nvSpPr>
            <p:spPr>
              <a:xfrm>
                <a:off x="5521019" y="4110526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3631416" y="3839782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Shape 136"/>
              <p:cNvSpPr txBox="1"/>
              <p:nvPr/>
            </p:nvSpPr>
            <p:spPr>
              <a:xfrm>
                <a:off x="3767254" y="3968725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5382399" y="3516022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Shape 138"/>
              <p:cNvSpPr txBox="1"/>
              <p:nvPr/>
            </p:nvSpPr>
            <p:spPr>
              <a:xfrm>
                <a:off x="5521019" y="3554447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3631416" y="3561742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Shape 140"/>
              <p:cNvSpPr txBox="1"/>
              <p:nvPr/>
            </p:nvSpPr>
            <p:spPr>
              <a:xfrm>
                <a:off x="3767254" y="3690685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5382399" y="2959943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Shape 142"/>
              <p:cNvSpPr txBox="1"/>
              <p:nvPr/>
            </p:nvSpPr>
            <p:spPr>
              <a:xfrm>
                <a:off x="5521019" y="2998367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3631416" y="3005663"/>
                <a:ext cx="291830" cy="83411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Shape 144"/>
              <p:cNvSpPr txBox="1"/>
              <p:nvPr/>
            </p:nvSpPr>
            <p:spPr>
              <a:xfrm>
                <a:off x="3755238" y="3400630"/>
                <a:ext cx="44184" cy="44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5382399" y="2403863"/>
                <a:ext cx="291830" cy="914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lnTo>
                      <a:pt x="120000" y="60000"/>
                    </a:lnTo>
                  </a:path>
                </a:pathLst>
              </a:custGeom>
              <a:noFill/>
              <a:ln w="254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Shape 146"/>
              <p:cNvSpPr txBox="1"/>
              <p:nvPr/>
            </p:nvSpPr>
            <p:spPr>
              <a:xfrm>
                <a:off x="5521019" y="2442287"/>
                <a:ext cx="14591" cy="14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3631416" y="2449583"/>
                <a:ext cx="291830" cy="139019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Shape 148"/>
              <p:cNvSpPr txBox="1"/>
              <p:nvPr/>
            </p:nvSpPr>
            <p:spPr>
              <a:xfrm>
                <a:off x="3741818" y="3109170"/>
                <a:ext cx="71024" cy="71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1880432" y="2171543"/>
                <a:ext cx="291830" cy="16682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rgbClr val="BF504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Shape 150"/>
              <p:cNvSpPr txBox="1"/>
              <p:nvPr/>
            </p:nvSpPr>
            <p:spPr>
              <a:xfrm>
                <a:off x="1984008" y="2963323"/>
                <a:ext cx="84678" cy="84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6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3631416" y="1615464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Shape 152"/>
              <p:cNvSpPr txBox="1"/>
              <p:nvPr/>
            </p:nvSpPr>
            <p:spPr>
              <a:xfrm>
                <a:off x="3767254" y="1744407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3631416" y="1337424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Shape 154"/>
              <p:cNvSpPr txBox="1"/>
              <p:nvPr/>
            </p:nvSpPr>
            <p:spPr>
              <a:xfrm>
                <a:off x="3767254" y="1466367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1880432" y="1615464"/>
                <a:ext cx="291830" cy="55607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rgbClr val="BF504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Shape 156"/>
              <p:cNvSpPr txBox="1"/>
              <p:nvPr/>
            </p:nvSpPr>
            <p:spPr>
              <a:xfrm>
                <a:off x="2010647" y="1877804"/>
                <a:ext cx="31400" cy="3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3631416" y="503305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60000" y="0"/>
                    </a:lnTo>
                    <a:lnTo>
                      <a:pt x="6000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3767254" y="632248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3631416" y="225265"/>
                <a:ext cx="291830" cy="2780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Shape 160"/>
              <p:cNvSpPr txBox="1"/>
              <p:nvPr/>
            </p:nvSpPr>
            <p:spPr>
              <a:xfrm>
                <a:off x="3767254" y="354208"/>
                <a:ext cx="20153" cy="2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5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1880432" y="503305"/>
                <a:ext cx="291830" cy="16682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0000" y="120000"/>
                    </a:lnTo>
                    <a:lnTo>
                      <a:pt x="60000" y="0"/>
                    </a:lnTo>
                    <a:lnTo>
                      <a:pt x="120000" y="0"/>
                    </a:lnTo>
                  </a:path>
                </a:pathLst>
              </a:custGeom>
              <a:noFill/>
              <a:ln w="25400" cap="flat" cmpd="sng">
                <a:solidFill>
                  <a:srgbClr val="BF504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Shape 162"/>
              <p:cNvSpPr txBox="1"/>
              <p:nvPr/>
            </p:nvSpPr>
            <p:spPr>
              <a:xfrm>
                <a:off x="1984008" y="1295085"/>
                <a:ext cx="84678" cy="84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700" tIns="0" rIns="1270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6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3" name="Shape 163"/>
              <p:cNvSpPr/>
              <p:nvPr/>
            </p:nvSpPr>
            <p:spPr>
              <a:xfrm rot="16200000">
                <a:off x="430024" y="1891828"/>
                <a:ext cx="2341387" cy="559430"/>
              </a:xfrm>
              <a:prstGeom prst="rect">
                <a:avLst/>
              </a:prstGeom>
              <a:gradFill>
                <a:gsLst>
                  <a:gs pos="0">
                    <a:srgbClr val="9FC3FF"/>
                  </a:gs>
                  <a:gs pos="35000">
                    <a:srgbClr val="BDD5FF"/>
                  </a:gs>
                  <a:gs pos="100000">
                    <a:srgbClr val="E4EEFF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Shape 164"/>
              <p:cNvSpPr txBox="1"/>
              <p:nvPr/>
            </p:nvSpPr>
            <p:spPr>
              <a:xfrm rot="16200000">
                <a:off x="440485" y="1853913"/>
                <a:ext cx="2341387" cy="635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7775" tIns="17775" rIns="17775" bIns="17775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2800" dirty="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Sensör Çeşitleri</a:t>
                </a:r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2172263" y="280873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FFA09D"/>
                  </a:gs>
                  <a:gs pos="35000">
                    <a:srgbClr val="FFBCBC"/>
                  </a:gs>
                  <a:gs pos="100000">
                    <a:srgbClr val="FFE2E2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2172263" y="280873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Sinyal Ölçme Şekline Göre</a:t>
                </a:r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3923246" y="2833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Shape 168"/>
              <p:cNvSpPr txBox="1"/>
              <p:nvPr/>
            </p:nvSpPr>
            <p:spPr>
              <a:xfrm>
                <a:off x="3923246" y="2833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Aktif</a:t>
                </a: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3923246" y="558913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Shape 170"/>
              <p:cNvSpPr txBox="1"/>
              <p:nvPr/>
            </p:nvSpPr>
            <p:spPr>
              <a:xfrm>
                <a:off x="3923246" y="558913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Pasif</a:t>
                </a: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2172263" y="1393032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FFA09D"/>
                  </a:gs>
                  <a:gs pos="35000">
                    <a:srgbClr val="FFBCBC"/>
                  </a:gs>
                  <a:gs pos="100000">
                    <a:srgbClr val="FFE2E2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Shape 172"/>
              <p:cNvSpPr txBox="1"/>
              <p:nvPr/>
            </p:nvSpPr>
            <p:spPr>
              <a:xfrm>
                <a:off x="2172263" y="1393032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 dirty="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Ürettiği Veriye Göre</a:t>
                </a: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3923246" y="1114992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Shape 174"/>
              <p:cNvSpPr txBox="1"/>
              <p:nvPr/>
            </p:nvSpPr>
            <p:spPr>
              <a:xfrm>
                <a:off x="3923246" y="1114992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Analog</a:t>
                </a: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3923246" y="1671072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Shape 176"/>
              <p:cNvSpPr txBox="1"/>
              <p:nvPr/>
            </p:nvSpPr>
            <p:spPr>
              <a:xfrm>
                <a:off x="3923246" y="1671072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Dijital</a:t>
                </a: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2172263" y="3617350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FFA09D"/>
                  </a:gs>
                  <a:gs pos="35000">
                    <a:srgbClr val="FFBCBC"/>
                  </a:gs>
                  <a:gs pos="100000">
                    <a:srgbClr val="FFE2E2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Shape 178"/>
              <p:cNvSpPr txBox="1"/>
              <p:nvPr/>
            </p:nvSpPr>
            <p:spPr>
              <a:xfrm>
                <a:off x="2172263" y="3617350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Algılama Çeşidine Göre</a:t>
                </a: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3923246" y="222715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5674230" y="222715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Shape 182"/>
              <p:cNvSpPr txBox="1"/>
              <p:nvPr/>
            </p:nvSpPr>
            <p:spPr>
              <a:xfrm>
                <a:off x="5674230" y="2227151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Uzunluk, alan,kuvvet, dalga boyu ve dalga yoğunluğu</a:t>
                </a: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3923246" y="278323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Shape 184"/>
              <p:cNvSpPr txBox="1"/>
              <p:nvPr/>
            </p:nvSpPr>
            <p:spPr>
              <a:xfrm>
                <a:off x="3923246" y="2783231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Termal</a:t>
                </a: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5674230" y="278323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Shape 186"/>
              <p:cNvSpPr txBox="1"/>
              <p:nvPr/>
            </p:nvSpPr>
            <p:spPr>
              <a:xfrm>
                <a:off x="5674230" y="2783231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Sıcaklık, ısı akışı</a:t>
                </a: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3923246" y="333931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Shape 188"/>
              <p:cNvSpPr txBox="1"/>
              <p:nvPr/>
            </p:nvSpPr>
            <p:spPr>
              <a:xfrm>
                <a:off x="3923246" y="3339311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Elektriksel</a:t>
                </a: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5674230" y="3339311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Shape 190"/>
              <p:cNvSpPr txBox="1"/>
              <p:nvPr/>
            </p:nvSpPr>
            <p:spPr>
              <a:xfrm>
                <a:off x="5674230" y="3339311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Voltaj, akım, direnç, elektrik alan, ve frekans</a:t>
                </a: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3923246" y="3895390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Shape 192"/>
              <p:cNvSpPr txBox="1"/>
              <p:nvPr/>
            </p:nvSpPr>
            <p:spPr>
              <a:xfrm>
                <a:off x="3923246" y="3895390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Manyetik</a:t>
                </a: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5674230" y="3895390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Shape 194"/>
              <p:cNvSpPr txBox="1"/>
              <p:nvPr/>
            </p:nvSpPr>
            <p:spPr>
              <a:xfrm>
                <a:off x="5674230" y="3895390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Alan yoğunluğu, akı yoğunluğu, geçirgenlik</a:t>
                </a: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3923246" y="4451470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Shape 196"/>
              <p:cNvSpPr txBox="1"/>
              <p:nvPr/>
            </p:nvSpPr>
            <p:spPr>
              <a:xfrm>
                <a:off x="3923246" y="4451470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Işıma</a:t>
                </a: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5674230" y="4451470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Shape 198"/>
              <p:cNvSpPr txBox="1"/>
              <p:nvPr/>
            </p:nvSpPr>
            <p:spPr>
              <a:xfrm>
                <a:off x="5674230" y="4451470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Yoğunluk, dalgaboyu, faz</a:t>
                </a: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3923246" y="5007549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Shape 200"/>
              <p:cNvSpPr txBox="1"/>
              <p:nvPr/>
            </p:nvSpPr>
            <p:spPr>
              <a:xfrm>
                <a:off x="3923246" y="5007549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Kimyasal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5674230" y="5007549"/>
                <a:ext cx="1459152" cy="444863"/>
              </a:xfrm>
              <a:prstGeom prst="rect">
                <a:avLst/>
              </a:prstGeom>
              <a:gradFill>
                <a:gsLst>
                  <a:gs pos="0">
                    <a:srgbClr val="C8B2E9"/>
                  </a:gs>
                  <a:gs pos="35000">
                    <a:srgbClr val="D6CAED"/>
                  </a:gs>
                  <a:gs pos="100000">
                    <a:srgbClr val="EFE8FA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Shape 202"/>
              <p:cNvSpPr txBox="1"/>
              <p:nvPr/>
            </p:nvSpPr>
            <p:spPr>
              <a:xfrm>
                <a:off x="5674230" y="5007549"/>
                <a:ext cx="1459152" cy="44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350" tIns="6350" rIns="6350" bIns="635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SzPct val="25000"/>
                </a:pPr>
                <a:r>
                  <a:rPr lang="tr-TR" sz="1000">
                    <a:solidFill>
                      <a:schemeClr val="dk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Yoğunlaşma, reaksiyon hızı, pH miktarı</a:t>
                </a:r>
              </a:p>
            </p:txBody>
          </p:sp>
        </p:grpSp>
        <p:sp>
          <p:nvSpPr>
            <p:cNvPr id="4" name="Shape 184"/>
            <p:cNvSpPr txBox="1"/>
            <p:nvPr/>
          </p:nvSpPr>
          <p:spPr>
            <a:xfrm>
              <a:off x="6688" y="5533"/>
              <a:ext cx="2298" cy="7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350" tIns="6350" rIns="6350" bIns="6350" anchor="ctr" anchorCtr="0">
              <a:noAutofit/>
            </a:bodyPr>
            <a:lstStyle/>
            <a:p>
              <a:pPr algn="ctr">
                <a:lnSpc>
                  <a:spcPct val="90000"/>
                </a:lnSpc>
                <a:buSzPct val="25000"/>
              </a:pPr>
              <a:r>
                <a:rPr lang="tr-TR" sz="10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Mekanik</a:t>
              </a:r>
            </a:p>
          </p:txBody>
        </p:sp>
      </p:grpSp>
      <p:pic>
        <p:nvPicPr>
          <p:cNvPr id="85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926D3729-6A9F-418F-9B39-297894EEF0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E505FBA3-F074-45E6-A042-F920E91326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106">
            <a:extLst>
              <a:ext uri="{FF2B5EF4-FFF2-40B4-BE49-F238E27FC236}">
                <a16:creationId xmlns:a16="http://schemas.microsoft.com/office/drawing/2014/main" id="{FC767654-2379-4B08-ACA0-72B563F90CEA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tr-TR" sz="44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Sensör </a:t>
            </a:r>
            <a:r>
              <a:rPr lang="en-US" sz="440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Çeşitleri</a:t>
            </a:r>
            <a:endParaRPr lang="tr-TR" sz="44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76844" y="3518646"/>
            <a:ext cx="955083" cy="333935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770610" y="268288"/>
            <a:ext cx="5214974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tr-TR" sz="396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LDR : Light Dependent Resistor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tr-TR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Değeri ışık şiddetine ve rengine göre değişir.</a:t>
            </a:r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tr-TR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2K – 200K arasında direnç değerleri alabilir.</a:t>
            </a:r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tr-TR" sz="3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Direnç değeri aydınlıkta minimum karanlıkta maksimumdur.</a:t>
            </a:r>
          </a:p>
          <a:p>
            <a:pPr marL="342900" indent="-342900">
              <a:spcBef>
                <a:spcPts val="640"/>
              </a:spcBef>
              <a:buClr>
                <a:schemeClr val="dk1"/>
              </a:buClr>
              <a:buSzPct val="100000"/>
              <a:buNone/>
            </a:pPr>
            <a:endParaRPr sz="3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27648" y="4005065"/>
            <a:ext cx="3230100" cy="2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770610" y="268288"/>
            <a:ext cx="5214974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Ultrasonik</a:t>
            </a: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Mesafe</a:t>
            </a: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Sensörü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Ultrasonik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ses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dalgaları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yayarak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mesafe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ölçer</a:t>
            </a:r>
            <a:endParaRPr lang="en-US"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Dijital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çıkış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verir</a:t>
            </a:r>
            <a:endParaRPr lang="tr-TR"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Image result for hcr04 working principle">
            <a:extLst>
              <a:ext uri="{FF2B5EF4-FFF2-40B4-BE49-F238E27FC236}">
                <a16:creationId xmlns:a16="http://schemas.microsoft.com/office/drawing/2014/main" id="{FC28C9B0-211A-4F6F-9681-3C4D940F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8" y="3270733"/>
            <a:ext cx="6171183" cy="23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E0A180-41BC-4EDE-BBEC-DFE4107CB07C}"/>
                  </a:ext>
                </a:extLst>
              </p:cNvPr>
              <p:cNvSpPr txBox="1"/>
              <p:nvPr/>
            </p:nvSpPr>
            <p:spPr>
              <a:xfrm>
                <a:off x="7320890" y="4040011"/>
                <a:ext cx="4186092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𝑚𝑒𝑠𝑎𝑓𝑒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h𝚤𝑧𝚤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E0A180-41BC-4EDE-BBEC-DFE4107C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90" y="4040011"/>
                <a:ext cx="4186092" cy="815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0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Accelerometer - Gyroscope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1981200" y="18397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Accelorometer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İvmeölçer</a:t>
            </a:r>
            <a:endParaRPr lang="en-US"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Gyroscope: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Açısal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Hız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Ölçer</a:t>
            </a:r>
            <a:endParaRPr lang="en-US"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Magnetometre</a:t>
            </a:r>
            <a:r>
              <a:rPr lang="en-US" sz="32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Pusula</a:t>
            </a:r>
            <a:endParaRPr lang="tr-TR" sz="32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10 dof gyroscope">
            <a:extLst>
              <a:ext uri="{FF2B5EF4-FFF2-40B4-BE49-F238E27FC236}">
                <a16:creationId xmlns:a16="http://schemas.microsoft.com/office/drawing/2014/main" id="{93E3BCAD-97B1-43BF-AF92-2E7D59F2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17" y="3489004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3d orientation">
            <a:extLst>
              <a:ext uri="{FF2B5EF4-FFF2-40B4-BE49-F238E27FC236}">
                <a16:creationId xmlns:a16="http://schemas.microsoft.com/office/drawing/2014/main" id="{DF7263C3-EABF-4268-BFD0-10416559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3244604"/>
            <a:ext cx="4876800" cy="31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5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2476702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Motorlar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692B6-FC7C-4989-8513-402EE7298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922921" y="398520"/>
            <a:ext cx="634615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6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DC Motor</a:t>
            </a:r>
            <a:endParaRPr lang="tr-TR" sz="396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74ADEC9-E12E-4A41-9C3C-DA6A4BD49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9BFC30B9-8111-47A3-BBDB-252EDA743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https://www.xump.com/Images/Products/xump-dc-motor-260-leads-500A.jpg">
            <a:extLst>
              <a:ext uri="{FF2B5EF4-FFF2-40B4-BE49-F238E27FC236}">
                <a16:creationId xmlns:a16="http://schemas.microsoft.com/office/drawing/2014/main" id="{C33EBE3A-2486-4361-A650-B042B75B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92" y="3746390"/>
            <a:ext cx="2574241" cy="25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4.sdlcdn.com/imgs/i/s/o/Ultimate-35-000RPM-High-Speed-SDL878338162-1-74b49.jpeg">
            <a:extLst>
              <a:ext uri="{FF2B5EF4-FFF2-40B4-BE49-F238E27FC236}">
                <a16:creationId xmlns:a16="http://schemas.microsoft.com/office/drawing/2014/main" id="{0C611B29-F847-4EDE-9133-F774DE943F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88" y="1819070"/>
            <a:ext cx="2574241" cy="30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www.jsumo.com/kronos-dc-motor-6v-1000-rpm-573-12-B.jpg">
            <a:extLst>
              <a:ext uri="{FF2B5EF4-FFF2-40B4-BE49-F238E27FC236}">
                <a16:creationId xmlns:a16="http://schemas.microsoft.com/office/drawing/2014/main" id="{26B533AA-8799-4E46-B866-5FEE68DC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77" y="1819069"/>
            <a:ext cx="3109488" cy="30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189</Words>
  <Application>Microsoft Office PowerPoint</Application>
  <PresentationFormat>Widescreen</PresentationFormat>
  <Paragraphs>61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RAS 102</vt:lpstr>
      <vt:lpstr>PowerPoint Presentation</vt:lpstr>
      <vt:lpstr>PowerPoint Presentation</vt:lpstr>
      <vt:lpstr>PowerPoint Presentation</vt:lpstr>
      <vt:lpstr>LDR : Light Dependent Resistor</vt:lpstr>
      <vt:lpstr>Ultrasonik Mesafe Sensörü</vt:lpstr>
      <vt:lpstr>Accelerometer - Gyroscope</vt:lpstr>
      <vt:lpstr>Motorlar</vt:lpstr>
      <vt:lpstr>DC Motor</vt:lpstr>
      <vt:lpstr>DC Motor</vt:lpstr>
      <vt:lpstr>Servo Motor</vt:lpstr>
      <vt:lpstr>Servo Motor</vt:lpstr>
      <vt:lpstr>Servo Motor</vt:lpstr>
      <vt:lpstr>Step Motor</vt:lpstr>
      <vt:lpstr>Step Motor</vt:lpstr>
      <vt:lpstr>Motor Sürücü</vt:lpstr>
      <vt:lpstr>Motor Sürücü</vt:lpstr>
      <vt:lpstr>Teşekkürler</vt:lpstr>
      <vt:lpstr>dar.vin/rasders2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 101</dc:title>
  <dc:creator>furkan kazanç</dc:creator>
  <cp:lastModifiedBy>furkan kazanç</cp:lastModifiedBy>
  <cp:revision>13</cp:revision>
  <dcterms:created xsi:type="dcterms:W3CDTF">2019-10-10T14:29:52Z</dcterms:created>
  <dcterms:modified xsi:type="dcterms:W3CDTF">2019-10-17T12:34:12Z</dcterms:modified>
</cp:coreProperties>
</file>